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4" r:id="rId6"/>
    <p:sldId id="260" r:id="rId7"/>
    <p:sldId id="268" r:id="rId8"/>
    <p:sldId id="266" r:id="rId9"/>
    <p:sldId id="263" r:id="rId10"/>
    <p:sldId id="262" r:id="rId11"/>
    <p:sldId id="265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5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3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1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1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7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9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8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4DAF-26AF-4A8C-B135-5BA12E501C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1A7E-5D6B-469D-9299-837EC6EA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eerj.com/articles/452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Fish546-2018</a:t>
            </a:r>
            <a:br>
              <a:rPr lang="en-US" dirty="0"/>
            </a:br>
            <a:r>
              <a:rPr lang="en-US" dirty="0"/>
              <a:t>bioinformatics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eDNA data analysis – final project presentation</a:t>
            </a:r>
          </a:p>
          <a:p>
            <a:r>
              <a:rPr lang="en-US" dirty="0"/>
              <a:t>Marta Gomez-Buckley (SAFS)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50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5E34-13C4-46AC-80F2-8F1B3F47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BD2D7-9E09-4258-B869-A3634D16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MAC BOOK PRO!!!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xplosion 2 2"/>
          <p:cNvSpPr/>
          <p:nvPr/>
        </p:nvSpPr>
        <p:spPr>
          <a:xfrm>
            <a:off x="1295400" y="1981200"/>
            <a:ext cx="6553200" cy="44958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505200"/>
            <a:ext cx="205070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87E8-4F56-4CE0-8303-32B2C903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27E01-24A1-4C79-82D6-60843F56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to reproduce the whole already designed pipeline prepared by SMEA team with  my own data</a:t>
            </a:r>
          </a:p>
          <a:p>
            <a:r>
              <a:rPr lang="en-US" dirty="0"/>
              <a:t>Get more practice with bash commands, </a:t>
            </a:r>
            <a:r>
              <a:rPr lang="en-US" dirty="0" err="1"/>
              <a:t>Jupyter</a:t>
            </a:r>
            <a:r>
              <a:rPr lang="en-US" dirty="0"/>
              <a:t> Notebook, and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9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54">
            <a:off x="907500" y="179625"/>
            <a:ext cx="8300393" cy="678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68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Rationale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For this project I explored the process involved in analyzing data from an already </a:t>
            </a:r>
            <a:r>
              <a:rPr lang="en-US" sz="2800" dirty="0">
                <a:hlinkClick r:id="rId2"/>
              </a:rPr>
              <a:t>published project</a:t>
            </a:r>
            <a:r>
              <a:rPr lang="en-US" sz="2800" dirty="0"/>
              <a:t> of eDNA samples collected at three locations in Puget Sound  by UW’s SMEA team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 will be applying what I learned to analyze eDNA samples collected from my research sites in Tonga during the next four weeks!</a:t>
            </a:r>
          </a:p>
        </p:txBody>
      </p:sp>
      <p:pic>
        <p:nvPicPr>
          <p:cNvPr id="2052" name="Picture 4" descr="https://dfzljdn9uc3pi.cloudfront.net/2018/4521/1/fig-1-2x.jpg">
            <a:extLst>
              <a:ext uri="{FF2B5EF4-FFF2-40B4-BE49-F238E27FC236}">
                <a16:creationId xmlns:a16="http://schemas.microsoft.com/office/drawing/2014/main" id="{D5F4E761-44ED-4051-B692-2EB008F7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57400"/>
            <a:ext cx="3048000" cy="29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AA8B9-0F83-405D-A6D6-F93DF658F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43200"/>
            <a:ext cx="2096053" cy="15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0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 (What am I learning)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bioinformatic tools are available for analysis of eDNA/metabarcoding samples?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My sub-question:</a:t>
            </a:r>
          </a:p>
          <a:p>
            <a:pPr lvl="1"/>
            <a:r>
              <a:rPr lang="en-US" dirty="0"/>
              <a:t>	Windows vs. Mac?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96872-8DA8-4537-A197-F1D6E92B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26" y="838200"/>
            <a:ext cx="5733774" cy="596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F2A66-3C92-4313-90DE-0793C229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/>
              <a:t>A little of the big picture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AEEFE-836D-4ED0-A964-6757389F2446}"/>
              </a:ext>
            </a:extLst>
          </p:cNvPr>
          <p:cNvSpPr/>
          <p:nvPr/>
        </p:nvSpPr>
        <p:spPr>
          <a:xfrm>
            <a:off x="5410200" y="5431182"/>
            <a:ext cx="1752600" cy="12744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E48561-5458-49C6-82C2-634C297DA249}"/>
              </a:ext>
            </a:extLst>
          </p:cNvPr>
          <p:cNvSpPr/>
          <p:nvPr/>
        </p:nvSpPr>
        <p:spPr>
          <a:xfrm>
            <a:off x="1752600" y="4953000"/>
            <a:ext cx="2057399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4940F7-E59B-4C44-8DE7-615479EFA2B0}"/>
              </a:ext>
            </a:extLst>
          </p:cNvPr>
          <p:cNvSpPr/>
          <p:nvPr/>
        </p:nvSpPr>
        <p:spPr>
          <a:xfrm>
            <a:off x="3733800" y="4038600"/>
            <a:ext cx="12954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4484DE-6618-4B21-B887-0D7382D0DF44}"/>
              </a:ext>
            </a:extLst>
          </p:cNvPr>
          <p:cNvSpPr/>
          <p:nvPr/>
        </p:nvSpPr>
        <p:spPr>
          <a:xfrm>
            <a:off x="2667000" y="6019800"/>
            <a:ext cx="12954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EF483C-D392-4498-AB01-211F55F1EDAC}"/>
              </a:ext>
            </a:extLst>
          </p:cNvPr>
          <p:cNvSpPr/>
          <p:nvPr/>
        </p:nvSpPr>
        <p:spPr>
          <a:xfrm>
            <a:off x="5809974" y="1295400"/>
            <a:ext cx="12954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C472-E82C-421F-91C0-31998168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of the big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42F538-A5AE-4679-820D-A3963E0C53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21730"/>
            <a:ext cx="8229600" cy="36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5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DF42-F6F0-4981-952B-BBF82CD6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bioinformatics exploration  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685800" y="1732722"/>
            <a:ext cx="1828800" cy="167640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DATA - two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fastq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files (one forward reads, one reverse reads)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28E45C-8595-4DDB-9887-F3D6EB27912E}"/>
              </a:ext>
            </a:extLst>
          </p:cNvPr>
          <p:cNvCxnSpPr>
            <a:cxnSpLocks/>
          </p:cNvCxnSpPr>
          <p:nvPr/>
        </p:nvCxnSpPr>
        <p:spPr>
          <a:xfrm flipV="1">
            <a:off x="4114800" y="2081705"/>
            <a:ext cx="1155700" cy="489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E24B5C-2CD2-44F3-94B8-B551ABB36546}"/>
              </a:ext>
            </a:extLst>
          </p:cNvPr>
          <p:cNvSpPr/>
          <p:nvPr/>
        </p:nvSpPr>
        <p:spPr>
          <a:xfrm>
            <a:off x="4584844" y="3943610"/>
            <a:ext cx="2819400" cy="91438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ONE LARGE MERGED FASTA FILE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CE7D44-F5BF-4709-BCD2-6D1538942E57}"/>
              </a:ext>
            </a:extLst>
          </p:cNvPr>
          <p:cNvSpPr/>
          <p:nvPr/>
        </p:nvSpPr>
        <p:spPr>
          <a:xfrm>
            <a:off x="2667000" y="2438400"/>
            <a:ext cx="12192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C5C7E-6826-4AE7-9DE2-31BB736B7B6D}"/>
              </a:ext>
            </a:extLst>
          </p:cNvPr>
          <p:cNvSpPr/>
          <p:nvPr/>
        </p:nvSpPr>
        <p:spPr>
          <a:xfrm>
            <a:off x="5499100" y="1593574"/>
            <a:ext cx="1828800" cy="6294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60FE5A-F64C-417D-805B-113C29A420F0}"/>
              </a:ext>
            </a:extLst>
          </p:cNvPr>
          <p:cNvSpPr/>
          <p:nvPr/>
        </p:nvSpPr>
        <p:spPr>
          <a:xfrm>
            <a:off x="5486400" y="2293554"/>
            <a:ext cx="1828800" cy="6294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 SCRIPT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790130-9EB5-43BC-807D-7018DF7CB48E}"/>
              </a:ext>
            </a:extLst>
          </p:cNvPr>
          <p:cNvSpPr/>
          <p:nvPr/>
        </p:nvSpPr>
        <p:spPr>
          <a:xfrm>
            <a:off x="5480878" y="2993534"/>
            <a:ext cx="1828800" cy="6294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GENEIOUS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D04727-3899-4520-9D14-B570F0221DC3}"/>
              </a:ext>
            </a:extLst>
          </p:cNvPr>
          <p:cNvCxnSpPr>
            <a:cxnSpLocks/>
          </p:cNvCxnSpPr>
          <p:nvPr/>
        </p:nvCxnSpPr>
        <p:spPr>
          <a:xfrm flipV="1">
            <a:off x="4100996" y="2680716"/>
            <a:ext cx="1169504" cy="482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C8CA2D-3D16-4A7D-8FA2-A55B091A0B4B}"/>
              </a:ext>
            </a:extLst>
          </p:cNvPr>
          <p:cNvCxnSpPr>
            <a:cxnSpLocks/>
          </p:cNvCxnSpPr>
          <p:nvPr/>
        </p:nvCxnSpPr>
        <p:spPr>
          <a:xfrm>
            <a:off x="4114800" y="2895408"/>
            <a:ext cx="1263650" cy="3189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DBD9263-2E99-4198-9D0A-458F236D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416373"/>
            <a:ext cx="321557" cy="321557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3A56D5E-7C2D-498E-A22E-9B3327963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128" y="3035637"/>
            <a:ext cx="321557" cy="5767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E0A39E-F4F2-4627-8840-4DFC1801C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299" y="1644768"/>
            <a:ext cx="1091829" cy="527090"/>
          </a:xfrm>
          <a:prstGeom prst="rect">
            <a:avLst/>
          </a:prstGeom>
        </p:spPr>
      </p:pic>
      <p:pic>
        <p:nvPicPr>
          <p:cNvPr id="29" name="Graphic 28" descr="Thumbs Up Sign">
            <a:extLst>
              <a:ext uri="{FF2B5EF4-FFF2-40B4-BE49-F238E27FC236}">
                <a16:creationId xmlns:a16="http://schemas.microsoft.com/office/drawing/2014/main" id="{2FEDB0A4-6ECA-4746-8189-A2E7CB379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00" y="2157704"/>
            <a:ext cx="736413" cy="736413"/>
          </a:xfrm>
          <a:prstGeom prst="rect">
            <a:avLst/>
          </a:prstGeom>
        </p:spPr>
      </p:pic>
      <p:pic>
        <p:nvPicPr>
          <p:cNvPr id="30" name="Graphic 29" descr="Thumbs Up Sign">
            <a:extLst>
              <a:ext uri="{FF2B5EF4-FFF2-40B4-BE49-F238E27FC236}">
                <a16:creationId xmlns:a16="http://schemas.microsoft.com/office/drawing/2014/main" id="{7426AF7F-41E0-43BA-BAD1-5F11AF83F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1221" y="2923032"/>
            <a:ext cx="736413" cy="736413"/>
          </a:xfrm>
          <a:prstGeom prst="rect">
            <a:avLst/>
          </a:prstGeom>
        </p:spPr>
      </p:pic>
      <p:pic>
        <p:nvPicPr>
          <p:cNvPr id="31" name="Graphic 30" descr="Thumbs Up Sign">
            <a:extLst>
              <a:ext uri="{FF2B5EF4-FFF2-40B4-BE49-F238E27FC236}">
                <a16:creationId xmlns:a16="http://schemas.microsoft.com/office/drawing/2014/main" id="{5FC16F5F-CC26-4E9C-B461-AE1C36ADC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483061" y="1550726"/>
            <a:ext cx="736413" cy="736413"/>
          </a:xfrm>
          <a:prstGeom prst="rect">
            <a:avLst/>
          </a:prstGeom>
          <a:scene3d>
            <a:camera prst="orthographicFront">
              <a:rot lat="21001151" lon="303460" rev="21573483"/>
            </a:camera>
            <a:lightRig rig="threePt" dir="t"/>
          </a:scene3d>
        </p:spPr>
      </p:pic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333B2D14-9B7E-4037-9EB3-93DB4A4F69BA}"/>
              </a:ext>
            </a:extLst>
          </p:cNvPr>
          <p:cNvSpPr/>
          <p:nvPr/>
        </p:nvSpPr>
        <p:spPr>
          <a:xfrm rot="1114821">
            <a:off x="7194121" y="3526819"/>
            <a:ext cx="586244" cy="1171963"/>
          </a:xfrm>
          <a:prstGeom prst="curvedLeftArrow">
            <a:avLst>
              <a:gd name="adj1" fmla="val 25000"/>
              <a:gd name="adj2" fmla="val 50000"/>
              <a:gd name="adj3" fmla="val 49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7D78FB-3447-42B3-AAA7-EBB1CA29E592}"/>
              </a:ext>
            </a:extLst>
          </p:cNvPr>
          <p:cNvGrpSpPr/>
          <p:nvPr/>
        </p:nvGrpSpPr>
        <p:grpSpPr>
          <a:xfrm>
            <a:off x="781598" y="4114799"/>
            <a:ext cx="1537124" cy="761983"/>
            <a:chOff x="1676400" y="5631837"/>
            <a:chExt cx="21336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673364-5BB8-417E-BDF6-B343FC6717F3}"/>
                </a:ext>
              </a:extLst>
            </p:cNvPr>
            <p:cNvSpPr/>
            <p:nvPr/>
          </p:nvSpPr>
          <p:spPr>
            <a:xfrm>
              <a:off x="1676400" y="5631837"/>
              <a:ext cx="2133600" cy="914400"/>
            </a:xfrm>
            <a:prstGeom prst="rect">
              <a:avLst/>
            </a:prstGeom>
            <a:solidFill>
              <a:srgbClr val="CD53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29E196E-A1DE-47AD-9CD5-8D660028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5000" y="5793391"/>
              <a:ext cx="1772415" cy="510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40456C-A191-4DE1-84AC-88D375EED61E}"/>
              </a:ext>
            </a:extLst>
          </p:cNvPr>
          <p:cNvGrpSpPr/>
          <p:nvPr/>
        </p:nvGrpSpPr>
        <p:grpSpPr>
          <a:xfrm>
            <a:off x="2819400" y="5017632"/>
            <a:ext cx="2379468" cy="1635275"/>
            <a:chOff x="4525266" y="5271400"/>
            <a:chExt cx="2379468" cy="1635275"/>
          </a:xfrm>
        </p:grpSpPr>
        <p:sp>
          <p:nvSpPr>
            <p:cNvPr id="35" name="Explosion: 14 Points 34">
              <a:extLst>
                <a:ext uri="{FF2B5EF4-FFF2-40B4-BE49-F238E27FC236}">
                  <a16:creationId xmlns:a16="http://schemas.microsoft.com/office/drawing/2014/main" id="{62B79437-D905-4FD1-B87D-B0C484EFBD2B}"/>
                </a:ext>
              </a:extLst>
            </p:cNvPr>
            <p:cNvSpPr/>
            <p:nvPr/>
          </p:nvSpPr>
          <p:spPr>
            <a:xfrm rot="979546">
              <a:off x="4525266" y="5271400"/>
              <a:ext cx="2379468" cy="1635275"/>
            </a:xfrm>
            <a:prstGeom prst="irregularSeal2">
              <a:avLst/>
            </a:prstGeom>
            <a:solidFill>
              <a:srgbClr val="CD53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FB5201-5832-407F-BCDC-3C1F72A79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9200" y="5930516"/>
              <a:ext cx="1184292" cy="337935"/>
            </a:xfrm>
            <a:prstGeom prst="rect">
              <a:avLst/>
            </a:prstGeom>
          </p:spPr>
        </p:pic>
      </p:grpSp>
      <p:sp>
        <p:nvSpPr>
          <p:cNvPr id="40" name="Arrow: Left 39">
            <a:extLst>
              <a:ext uri="{FF2B5EF4-FFF2-40B4-BE49-F238E27FC236}">
                <a16:creationId xmlns:a16="http://schemas.microsoft.com/office/drawing/2014/main" id="{431B58BD-3E61-4AB4-872C-2D3629A8A03C}"/>
              </a:ext>
            </a:extLst>
          </p:cNvPr>
          <p:cNvSpPr/>
          <p:nvPr/>
        </p:nvSpPr>
        <p:spPr>
          <a:xfrm>
            <a:off x="2384983" y="4038599"/>
            <a:ext cx="2133600" cy="9143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</a:t>
            </a:r>
            <a:r>
              <a:rPr lang="en-US" sz="1600" dirty="0"/>
              <a:t>adapters &amp; primers</a:t>
            </a:r>
            <a:endParaRPr lang="en-US" dirty="0"/>
          </a:p>
        </p:txBody>
      </p:sp>
      <p:pic>
        <p:nvPicPr>
          <p:cNvPr id="41" name="Graphic 40" descr="Thumbs Up Sign">
            <a:extLst>
              <a:ext uri="{FF2B5EF4-FFF2-40B4-BE49-F238E27FC236}">
                <a16:creationId xmlns:a16="http://schemas.microsoft.com/office/drawing/2014/main" id="{9FB77EC3-1632-4295-B30C-966CCE06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21076" y="4140369"/>
            <a:ext cx="736413" cy="736413"/>
          </a:xfrm>
          <a:prstGeom prst="rect">
            <a:avLst/>
          </a:prstGeom>
          <a:scene3d>
            <a:camera prst="orthographicFront">
              <a:rot lat="21001151" lon="303460" rev="21573483"/>
            </a:camera>
            <a:lightRig rig="threePt" dir="t"/>
          </a:scene3d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D14CAB-2DE5-4B83-A728-A1046675E890}"/>
              </a:ext>
            </a:extLst>
          </p:cNvPr>
          <p:cNvCxnSpPr>
            <a:cxnSpLocks/>
          </p:cNvCxnSpPr>
          <p:nvPr/>
        </p:nvCxnSpPr>
        <p:spPr>
          <a:xfrm>
            <a:off x="1828800" y="4969062"/>
            <a:ext cx="1066800" cy="627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83419F-1BD5-4F0F-B235-9FCD5C430C17}"/>
              </a:ext>
            </a:extLst>
          </p:cNvPr>
          <p:cNvCxnSpPr>
            <a:cxnSpLocks/>
          </p:cNvCxnSpPr>
          <p:nvPr/>
        </p:nvCxnSpPr>
        <p:spPr>
          <a:xfrm>
            <a:off x="5181600" y="5676748"/>
            <a:ext cx="1246940" cy="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912D04-4F6B-4E66-82C7-2699E531D99A}"/>
              </a:ext>
            </a:extLst>
          </p:cNvPr>
          <p:cNvCxnSpPr>
            <a:cxnSpLocks/>
          </p:cNvCxnSpPr>
          <p:nvPr/>
        </p:nvCxnSpPr>
        <p:spPr>
          <a:xfrm>
            <a:off x="1058537" y="4924494"/>
            <a:ext cx="0" cy="758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F3C226C-7A0F-4F84-ACF4-333FD9F99AC0}"/>
              </a:ext>
            </a:extLst>
          </p:cNvPr>
          <p:cNvSpPr/>
          <p:nvPr/>
        </p:nvSpPr>
        <p:spPr>
          <a:xfrm>
            <a:off x="232163" y="5700987"/>
            <a:ext cx="1532263" cy="627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Demultiplex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A91FD6-C870-4A7A-B6F8-7DADABCFD2D3}"/>
              </a:ext>
            </a:extLst>
          </p:cNvPr>
          <p:cNvSpPr/>
          <p:nvPr/>
        </p:nvSpPr>
        <p:spPr>
          <a:xfrm>
            <a:off x="6629400" y="5108682"/>
            <a:ext cx="2362200" cy="1297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REMINDER OF STEPS BEFORE </a:t>
            </a:r>
            <a:r>
              <a:rPr lang="en-US" b="1" dirty="0">
                <a:solidFill>
                  <a:srgbClr val="FF0000"/>
                </a:solidFill>
              </a:rPr>
              <a:t>BLASTN!!</a:t>
            </a:r>
          </a:p>
        </p:txBody>
      </p:sp>
    </p:spTree>
    <p:extLst>
      <p:ext uri="{BB962C8B-B14F-4D97-AF65-F5344CB8AC3E}">
        <p14:creationId xmlns:p14="http://schemas.microsoft.com/office/powerpoint/2010/main" val="363684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DF490E-FB21-46B4-A8B6-60493FDF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143000"/>
          </a:xfrm>
        </p:spPr>
        <p:txBody>
          <a:bodyPr/>
          <a:lstStyle/>
          <a:p>
            <a:r>
              <a:rPr lang="en-US" dirty="0"/>
              <a:t>R script to generate merged file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3944C6-1881-40A5-8E95-1EEE7BDB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 err="1"/>
              <a:t>install.packages</a:t>
            </a:r>
            <a:r>
              <a:rPr lang="en-US" sz="1000" dirty="0"/>
              <a:t>("insect")</a:t>
            </a:r>
          </a:p>
          <a:p>
            <a:pPr marL="0" indent="0">
              <a:buNone/>
            </a:pPr>
            <a:r>
              <a:rPr lang="en-US" sz="1000" dirty="0"/>
              <a:t>library (insect)</a:t>
            </a:r>
          </a:p>
          <a:p>
            <a:pPr marL="0" indent="0">
              <a:buNone/>
            </a:pPr>
            <a:r>
              <a:rPr lang="en-US" sz="1000" dirty="0" err="1"/>
              <a:t>getwd</a:t>
            </a:r>
            <a:r>
              <a:rPr lang="en-US" sz="1000" dirty="0"/>
              <a:t>()  # which is the working directory</a:t>
            </a:r>
          </a:p>
          <a:p>
            <a:pPr marL="0" indent="0">
              <a:buNone/>
            </a:pPr>
            <a:r>
              <a:rPr lang="en-US" sz="1000" dirty="0" err="1"/>
              <a:t>list.files</a:t>
            </a:r>
            <a:r>
              <a:rPr lang="en-US" sz="1000" dirty="0"/>
              <a:t>()   # what files/folders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# Load R1 and R2 files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Read.1 &lt;- </a:t>
            </a:r>
            <a:r>
              <a:rPr lang="en-US" sz="1000" dirty="0" err="1"/>
              <a:t>readFASTQ</a:t>
            </a:r>
            <a:r>
              <a:rPr lang="en-US" sz="1000" dirty="0"/>
              <a:t>("Data/Good-lib2_S2_L001_R1_001.fastq")</a:t>
            </a:r>
          </a:p>
          <a:p>
            <a:pPr marL="0" indent="0">
              <a:buNone/>
            </a:pPr>
            <a:r>
              <a:rPr lang="en-US" sz="1000" dirty="0"/>
              <a:t>Read.2 &lt;- </a:t>
            </a:r>
            <a:r>
              <a:rPr lang="en-US" sz="1000" dirty="0" err="1"/>
              <a:t>readFASTQ</a:t>
            </a:r>
            <a:r>
              <a:rPr lang="en-US" sz="1000" dirty="0"/>
              <a:t>("Data/Good-lib2_S2_L001_R2_001.fastq")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# Load PCR primers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mlCOIintF</a:t>
            </a:r>
            <a:r>
              <a:rPr lang="en-US" sz="1000" dirty="0"/>
              <a:t> &lt;- "GGWACWGGWTGAACWGTWTAYCCYCC"</a:t>
            </a:r>
          </a:p>
          <a:p>
            <a:pPr marL="0" indent="0">
              <a:buNone/>
            </a:pPr>
            <a:r>
              <a:rPr lang="en-US" sz="1000" dirty="0"/>
              <a:t>jgHCO2198 &lt;- "TAIACYTCIGGRTGICCRAARAAYCA"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# Merge both </a:t>
            </a:r>
            <a:r>
              <a:rPr lang="en-US" sz="1000" dirty="0" err="1"/>
              <a:t>pairends</a:t>
            </a:r>
            <a:endParaRPr lang="en-US" sz="1000" dirty="0"/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Read.merged</a:t>
            </a:r>
            <a:r>
              <a:rPr lang="en-US" sz="1000" dirty="0"/>
              <a:t> &lt;- stitch(Read.1, Read.2, up = </a:t>
            </a:r>
            <a:r>
              <a:rPr lang="en-US" sz="1000" dirty="0" err="1"/>
              <a:t>mlCOIintF</a:t>
            </a:r>
            <a:r>
              <a:rPr lang="en-US" sz="1000" dirty="0"/>
              <a:t>, down = jgHCO2198, </a:t>
            </a:r>
            <a:r>
              <a:rPr lang="en-US" sz="1000" dirty="0" err="1"/>
              <a:t>minoverlap</a:t>
            </a:r>
            <a:r>
              <a:rPr lang="en-US" sz="1000" dirty="0"/>
              <a:t> = 50)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# write the merged file to disk 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writeFASTQ</a:t>
            </a:r>
            <a:r>
              <a:rPr lang="en-US" sz="1000" dirty="0"/>
              <a:t>(</a:t>
            </a:r>
            <a:r>
              <a:rPr lang="en-US" sz="1000" dirty="0" err="1"/>
              <a:t>Read.merged</a:t>
            </a:r>
            <a:r>
              <a:rPr lang="en-US" sz="1000" dirty="0"/>
              <a:t>, file = "Good-lib2_s2_merged.fastq")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# Remove low quality seqs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Read.cleaned</a:t>
            </a:r>
            <a:r>
              <a:rPr lang="en-US" sz="1000" dirty="0"/>
              <a:t> &lt;- </a:t>
            </a:r>
            <a:r>
              <a:rPr lang="en-US" sz="1000" dirty="0" err="1"/>
              <a:t>qfilter</a:t>
            </a:r>
            <a:r>
              <a:rPr lang="en-US" sz="1000" dirty="0"/>
              <a:t> (</a:t>
            </a:r>
            <a:r>
              <a:rPr lang="en-US" sz="1000" dirty="0" err="1"/>
              <a:t>Read.merged</a:t>
            </a:r>
            <a:r>
              <a:rPr lang="en-US" sz="1000" dirty="0"/>
              <a:t>, </a:t>
            </a:r>
            <a:r>
              <a:rPr lang="en-US" sz="1000" dirty="0" err="1"/>
              <a:t>minqual</a:t>
            </a:r>
            <a:r>
              <a:rPr lang="en-US" sz="1000" dirty="0"/>
              <a:t> = 30, </a:t>
            </a:r>
            <a:r>
              <a:rPr lang="en-US" sz="1000" dirty="0" err="1"/>
              <a:t>maxambigs</a:t>
            </a:r>
            <a:r>
              <a:rPr lang="en-US" sz="1000" dirty="0"/>
              <a:t> = 0, </a:t>
            </a:r>
            <a:r>
              <a:rPr lang="en-US" sz="1000" dirty="0" err="1"/>
              <a:t>mincount</a:t>
            </a:r>
            <a:r>
              <a:rPr lang="en-US" sz="1000" dirty="0"/>
              <a:t> = 2, </a:t>
            </a:r>
            <a:r>
              <a:rPr lang="en-US" sz="1000" dirty="0" err="1"/>
              <a:t>minlength</a:t>
            </a:r>
            <a:r>
              <a:rPr lang="en-US" sz="1000" dirty="0"/>
              <a:t> = 350, </a:t>
            </a:r>
            <a:r>
              <a:rPr lang="en-US" sz="1000" dirty="0" err="1"/>
              <a:t>maxlength</a:t>
            </a:r>
            <a:r>
              <a:rPr lang="en-US" sz="1000" dirty="0"/>
              <a:t> = 500)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/>
              <a:t># write the clean file to </a:t>
            </a:r>
            <a:r>
              <a:rPr lang="en-US" sz="1000" dirty="0" err="1"/>
              <a:t>nb</a:t>
            </a:r>
            <a:endParaRPr lang="en-US" sz="1000" dirty="0"/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err="1"/>
              <a:t>writeFASTQ</a:t>
            </a:r>
            <a:r>
              <a:rPr lang="en-US" sz="1000" dirty="0"/>
              <a:t>(</a:t>
            </a:r>
            <a:r>
              <a:rPr lang="en-US" sz="1000" dirty="0" err="1"/>
              <a:t>Read.cleaned</a:t>
            </a:r>
            <a:r>
              <a:rPr lang="en-US" sz="1000" dirty="0"/>
              <a:t>, file = "Good-lib2_s2_cleaned.fastq")</a:t>
            </a:r>
          </a:p>
        </p:txBody>
      </p:sp>
    </p:spTree>
    <p:extLst>
      <p:ext uri="{BB962C8B-B14F-4D97-AF65-F5344CB8AC3E}">
        <p14:creationId xmlns:p14="http://schemas.microsoft.com/office/powerpoint/2010/main" val="307692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721-8450-474A-8DBA-514A7359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Geneious</a:t>
            </a:r>
            <a:r>
              <a:rPr lang="en-US" dirty="0"/>
              <a:t> program for merging and exporting files as </a:t>
            </a:r>
            <a:r>
              <a:rPr lang="en-US" dirty="0" err="1"/>
              <a:t>fasta</a:t>
            </a:r>
            <a:r>
              <a:rPr lang="en-US" dirty="0"/>
              <a:t>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1BC3-8F4A-440C-8A15-A38711C82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EAF18-7E1E-4A19-A06B-CD686FFA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2133600"/>
            <a:ext cx="8599250" cy="4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9FC6-4CC7-498F-9D17-3C0D3EBC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MOLE-BLAST on NBCI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D2026-4A78-47F6-BC51-F9F0A5CE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96956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397</Words>
  <Application>Microsoft Office PowerPoint</Application>
  <PresentationFormat>On-screen Show (4:3)</PresentationFormat>
  <Paragraphs>68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Fish546-2018 bioinformatics</vt:lpstr>
      <vt:lpstr>Rationale </vt:lpstr>
      <vt:lpstr>My Question (What am I learning)</vt:lpstr>
      <vt:lpstr>A little of the big picture</vt:lpstr>
      <vt:lpstr>A little of the big picture</vt:lpstr>
      <vt:lpstr>My bioinformatics exploration  </vt:lpstr>
      <vt:lpstr>R script to generate merged file</vt:lpstr>
      <vt:lpstr>Geneious program for merging and exporting files as fasta type</vt:lpstr>
      <vt:lpstr>Running MOLE-BLAST on NBCI</vt:lpstr>
      <vt:lpstr>Next steps</vt:lpstr>
      <vt:lpstr>Next steps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Fish546-2018 bioinformatics</dc:title>
  <dc:creator>Marta</dc:creator>
  <cp:lastModifiedBy>Marta Gomez-Buckley</cp:lastModifiedBy>
  <cp:revision>37</cp:revision>
  <dcterms:created xsi:type="dcterms:W3CDTF">2018-12-02T18:15:32Z</dcterms:created>
  <dcterms:modified xsi:type="dcterms:W3CDTF">2018-12-04T22:56:55Z</dcterms:modified>
</cp:coreProperties>
</file>